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98" r:id="rId3"/>
    <p:sldId id="309" r:id="rId4"/>
    <p:sldId id="300" r:id="rId5"/>
    <p:sldId id="301" r:id="rId6"/>
    <p:sldId id="302" r:id="rId7"/>
    <p:sldId id="303" r:id="rId8"/>
    <p:sldId id="304" r:id="rId9"/>
    <p:sldId id="311" r:id="rId10"/>
    <p:sldId id="305" r:id="rId11"/>
    <p:sldId id="310" r:id="rId12"/>
    <p:sldId id="306" r:id="rId13"/>
    <p:sldId id="312" r:id="rId14"/>
    <p:sldId id="307" r:id="rId15"/>
    <p:sldId id="313" r:id="rId16"/>
    <p:sldId id="308" r:id="rId17"/>
    <p:sldId id="314" r:id="rId18"/>
    <p:sldId id="315" r:id="rId19"/>
    <p:sldId id="324" r:id="rId20"/>
    <p:sldId id="322" r:id="rId21"/>
    <p:sldId id="321" r:id="rId22"/>
    <p:sldId id="316" r:id="rId23"/>
    <p:sldId id="318" r:id="rId24"/>
    <p:sldId id="319" r:id="rId25"/>
    <p:sldId id="320" r:id="rId26"/>
    <p:sldId id="323" r:id="rId27"/>
    <p:sldId id="328" r:id="rId28"/>
    <p:sldId id="325" r:id="rId29"/>
    <p:sldId id="326" r:id="rId30"/>
    <p:sldId id="327" r:id="rId31"/>
    <p:sldId id="329" r:id="rId32"/>
    <p:sldId id="330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3" autoAdjust="0"/>
    <p:restoredTop sz="94660"/>
  </p:normalViewPr>
  <p:slideViewPr>
    <p:cSldViewPr snapToGrid="0">
      <p:cViewPr varScale="1">
        <p:scale>
          <a:sx n="91" d="100"/>
          <a:sy n="91" d="100"/>
        </p:scale>
        <p:origin x="17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8645C0-4064-4736-8EAA-020054591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26F525D-1A5E-42AE-9F62-93BEBE109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CCF030-9AA0-4F8F-B21F-764B89BCE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12E0E3-8489-4AD6-8E99-17747547A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AD75C6-4240-416F-882B-10B8C2F61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07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FF4293-E16C-490D-9FD8-A9B0C7FE8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C29062-421B-4694-BA87-FB28628B2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29C0D2-92B0-4914-89E6-85523AE34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D0B582-2645-4854-B353-F9462EA02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79B610-B74C-4DD2-8F58-36D888C89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140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1387E9-5870-4B7B-9C12-F1F679F89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B99C8D-331B-4795-9DEF-AF5BD7A29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F9EDCD-80DF-4284-922A-99B669B55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4F32E6-D703-4C2F-881C-17339FD7C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5579CB-51B9-4FD2-B462-4E8797608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1AC11D-B8A2-47CA-BDA9-6BEC85C62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53E95-AFA5-42E3-8AC7-A364BD05B9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E79F2C8-9004-424E-8F08-145481513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0AB1693-A128-42C1-97FF-A86B62A69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ADD7FA7-09AB-4689-A4E9-2CF4F70E2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3D4CE63-E799-4CB9-A108-497A8583D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309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57BBFB-E9E3-4A7D-B7BB-E98DF599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B273E4E-64DA-448A-9DEB-B019A18B1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EF9A924-3BD2-428B-92BC-070287AA9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925C3B3-647C-4DA1-AE45-326F681723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35EC0A2-3EA1-449E-B6A6-884BBC2216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D0AF76B-13DD-492F-8D64-0886E4D59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483284F-CACB-4BF3-B206-A2BDCB41E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B4E860B-4F37-4222-83A7-B7BC82223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496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1B0511-EC2B-433E-9A2E-216A10CF6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0D2107E-B12B-4A83-AAC0-738DC04F8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68B050F-6B07-4B68-9571-88FEC59C3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ED0E78D-0BC5-4B7B-BD84-6D2C789E2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262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B997DAD-0F99-496E-B33E-F1BAD9EF0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7C7DA0F-D25C-4814-82C4-A4D172603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717F00-BA06-4340-B5DA-82C8B561A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231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D5D636-8A02-4FCD-81F5-50FF33658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AC469C-38C1-452E-A442-DE8BB03C1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4DB32F3-36D3-4A4E-B7B4-E8FE42FA8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4FA3BA5-FD9D-4FDF-8760-86EB6D79D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2C9E200-18AC-4D89-B895-F47894BB0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351D762-A208-4FCF-AA5B-5999791F3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924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E2DBB-FA66-46BD-8BFD-24A863827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DBB8BCF-E59E-48F4-9466-196E267F16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E9BC289-92FA-4D91-9014-6185530C63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40B20A2-8509-4166-9702-75CC0263C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E3DAAE4-5F10-4CAF-94D6-4E76BD4EE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567276-474A-4DA3-B3C8-1F2086EB1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022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B8E8D1-F5FF-4321-9B93-D889BB51D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1C38FC0-DA7B-4663-BF69-3EBC82A3E9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6D2A302-B16D-4B3E-B1EE-B4C9EE85D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12C27E-9BC2-49FA-93C8-00DB9EBB0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6F062E-A346-4815-85A4-4128099E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0047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59D8FAF-D3E2-4351-8A81-3E7C6142F8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BABBC7F-8023-426B-9D8C-89EB1ABEA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48EA0E-06DA-4ECC-AA65-7ECF9CD74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F08B-5910-4A28-9CF3-7909E4BEAE0B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AB5892-15FE-45C6-904D-BF5AC140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706B0F-67CE-45AA-8AF0-DF7B12FFB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501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FC431DF-1608-4B6D-881F-C4CAE9267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84434A8-209C-4F6D-9AFE-05FF0B8A4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7B232F-E2BE-4D19-8C88-7F0A02AE4B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4F08B-5910-4A28-9CF3-7909E4BEAE0B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9A9A93-5BBE-4D85-A47A-8F769AB767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D983C2-A3E8-4C02-AD08-74E84B9C9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6CA58-F789-4692-B2AC-028856B60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50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5162" y="2361704"/>
            <a:ext cx="7181676" cy="1325563"/>
          </a:xfrm>
        </p:spPr>
        <p:txBody>
          <a:bodyPr/>
          <a:lstStyle/>
          <a:p>
            <a:r>
              <a:rPr lang="en-US" altLang="zh-CN" dirty="0"/>
              <a:t>Sledge Meeting 10/27/2021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2999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887" y="492678"/>
            <a:ext cx="4818427" cy="813732"/>
          </a:xfrm>
        </p:spPr>
        <p:txBody>
          <a:bodyPr>
            <a:normAutofit/>
          </a:bodyPr>
          <a:lstStyle/>
          <a:p>
            <a:r>
              <a:rPr lang="en-US" altLang="zh-CN" sz="2400" b="1" dirty="0"/>
              <a:t>Single Request  - Single Function (</a:t>
            </a:r>
            <a:r>
              <a:rPr lang="en-US" altLang="zh-CN" sz="2400" b="1" dirty="0" err="1"/>
              <a:t>img</a:t>
            </a:r>
            <a:r>
              <a:rPr lang="en-US" altLang="zh-CN" sz="2400" b="1" dirty="0"/>
              <a:t> Resize)</a:t>
            </a:r>
            <a:endParaRPr lang="zh-CN" altLang="en-US" sz="2400" b="1" dirty="0"/>
          </a:p>
        </p:txBody>
      </p:sp>
      <p:sp>
        <p:nvSpPr>
          <p:cNvPr id="24" name="标题 1">
            <a:extLst>
              <a:ext uri="{FF2B5EF4-FFF2-40B4-BE49-F238E27FC236}">
                <a16:creationId xmlns:a16="http://schemas.microsoft.com/office/drawing/2014/main" id="{B36834C6-FBD6-4B4F-9A63-78E561EE4D70}"/>
              </a:ext>
            </a:extLst>
          </p:cNvPr>
          <p:cNvSpPr txBox="1">
            <a:spLocks/>
          </p:cNvSpPr>
          <p:nvPr/>
        </p:nvSpPr>
        <p:spPr>
          <a:xfrm>
            <a:off x="568703" y="563461"/>
            <a:ext cx="4440923" cy="813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/>
              <a:t>Single Request  - Chain Function</a:t>
            </a:r>
            <a:endParaRPr lang="zh-CN" altLang="en-US" sz="240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D22ABEA-C191-4934-912D-D6293185E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56" y="1731191"/>
            <a:ext cx="3088897" cy="474536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936CAC6-3FC8-4674-90BE-3DE8B2D607F3}"/>
              </a:ext>
            </a:extLst>
          </p:cNvPr>
          <p:cNvSpPr txBox="1"/>
          <p:nvPr/>
        </p:nvSpPr>
        <p:spPr>
          <a:xfrm>
            <a:off x="1378543" y="1324838"/>
            <a:ext cx="822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EDF</a:t>
            </a:r>
            <a:endParaRPr lang="zh-CN" altLang="en-US" b="1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54814FB-D963-4274-AE37-9CAA2AD38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970" y="1771490"/>
            <a:ext cx="3047196" cy="466476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AA8D6C7C-9EBC-46CE-B4BB-7CAFFC6855DB}"/>
              </a:ext>
            </a:extLst>
          </p:cNvPr>
          <p:cNvSpPr txBox="1"/>
          <p:nvPr/>
        </p:nvSpPr>
        <p:spPr>
          <a:xfrm>
            <a:off x="4598565" y="1306410"/>
            <a:ext cx="822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SRSF</a:t>
            </a:r>
            <a:endParaRPr lang="zh-CN" altLang="en-US" b="1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E9D1E73-FFBB-463C-8ABD-EDABD75B4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8312" y="1594479"/>
            <a:ext cx="3844471" cy="298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08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93A0B0-3073-40BC-B382-97DF75C21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810" y="167479"/>
            <a:ext cx="8163187" cy="540886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Mixed type of Requests(30 </a:t>
            </a:r>
            <a:r>
              <a:rPr lang="en-US" altLang="zh-CN" dirty="0" err="1"/>
              <a:t>cpu</a:t>
            </a:r>
            <a:r>
              <a:rPr lang="en-US" altLang="zh-CN" dirty="0"/>
              <a:t> cores)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7EA7339-CDD4-4380-BC6B-2401584B6A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0047" y="1075938"/>
            <a:ext cx="2727998" cy="2848819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6EE0EBC-8605-4E70-8E43-2AE2E3845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47" y="3924757"/>
            <a:ext cx="2710160" cy="284881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D1B901C-9C8A-48FC-8B9B-839B4CA68B69}"/>
              </a:ext>
            </a:extLst>
          </p:cNvPr>
          <p:cNvSpPr txBox="1"/>
          <p:nvPr/>
        </p:nvSpPr>
        <p:spPr>
          <a:xfrm>
            <a:off x="1743388" y="724264"/>
            <a:ext cx="1384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EDF</a:t>
            </a:r>
            <a:endParaRPr lang="zh-CN" altLang="en-US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C6968D9-4940-4A6C-818E-A2DC3781027B}"/>
              </a:ext>
            </a:extLst>
          </p:cNvPr>
          <p:cNvSpPr txBox="1"/>
          <p:nvPr/>
        </p:nvSpPr>
        <p:spPr>
          <a:xfrm>
            <a:off x="8733957" y="724264"/>
            <a:ext cx="1384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SRSF</a:t>
            </a:r>
            <a:endParaRPr lang="zh-CN" altLang="en-US" b="1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DFF837C-F090-4E16-A423-639129E4C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3938" y="1075939"/>
            <a:ext cx="2727998" cy="284825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10A865A-44D1-4F22-9279-FD5269DEF5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3938" y="3924197"/>
            <a:ext cx="2727998" cy="283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505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831" y="0"/>
            <a:ext cx="5278370" cy="1325563"/>
          </a:xfrm>
        </p:spPr>
        <p:txBody>
          <a:bodyPr/>
          <a:lstStyle/>
          <a:p>
            <a:r>
              <a:rPr lang="en-US" altLang="zh-CN" dirty="0"/>
              <a:t>EDF vs SRSF(C=12)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D214E55-17C9-4E80-83F2-8E3CB3FA6BFD}"/>
              </a:ext>
            </a:extLst>
          </p:cNvPr>
          <p:cNvSpPr txBox="1"/>
          <p:nvPr/>
        </p:nvSpPr>
        <p:spPr>
          <a:xfrm>
            <a:off x="0" y="2280957"/>
            <a:ext cx="49131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For the light workload, the requests distribution are the same, all requests meet their deadline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7D57B46-CF35-44E1-9976-27A1145EB773}"/>
              </a:ext>
            </a:extLst>
          </p:cNvPr>
          <p:cNvSpPr txBox="1"/>
          <p:nvPr/>
        </p:nvSpPr>
        <p:spPr>
          <a:xfrm>
            <a:off x="254479" y="3089880"/>
            <a:ext cx="6187856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SRSF:</a:t>
            </a:r>
          </a:p>
          <a:p>
            <a:r>
              <a:rPr lang="zh-CN" altLang="en-US" sz="1600" dirty="0"/>
              <a:t>cifar10_3 </a:t>
            </a:r>
            <a:r>
              <a:rPr lang="en-US" altLang="zh-CN" sz="1600" dirty="0"/>
              <a:t>:</a:t>
            </a:r>
            <a:r>
              <a:rPr lang="zh-CN" altLang="en-US" sz="1600" dirty="0"/>
              <a:t>max latency is:16662 </a:t>
            </a:r>
            <a:r>
              <a:rPr lang="en-US" altLang="zh-CN" sz="1600" dirty="0"/>
              <a:t>us</a:t>
            </a:r>
            <a:endParaRPr lang="zh-CN" altLang="en-US" sz="1600" dirty="0"/>
          </a:p>
          <a:p>
            <a:r>
              <a:rPr lang="zh-CN" altLang="en-US" sz="1600" dirty="0"/>
              <a:t>cifar10_</a:t>
            </a:r>
            <a:r>
              <a:rPr lang="en-US" altLang="zh-CN" sz="1600" dirty="0"/>
              <a:t>4: </a:t>
            </a:r>
            <a:r>
              <a:rPr lang="zh-CN" altLang="en-US" sz="1600" dirty="0"/>
              <a:t>max latency is:39746 </a:t>
            </a:r>
            <a:r>
              <a:rPr lang="en-US" altLang="zh-CN" sz="1600" dirty="0"/>
              <a:t>us</a:t>
            </a:r>
            <a:endParaRPr lang="zh-CN" altLang="en-US" sz="1600" dirty="0"/>
          </a:p>
          <a:p>
            <a:r>
              <a:rPr lang="zh-CN" altLang="en-US" sz="1600" dirty="0"/>
              <a:t>cifar10_1 </a:t>
            </a:r>
            <a:r>
              <a:rPr lang="en-US" altLang="zh-CN" sz="1600" dirty="0"/>
              <a:t>: </a:t>
            </a:r>
            <a:r>
              <a:rPr lang="zh-CN" altLang="en-US" sz="1600" dirty="0"/>
              <a:t>max latency is:68361 </a:t>
            </a:r>
            <a:r>
              <a:rPr lang="en-US" altLang="zh-CN" sz="1600" dirty="0"/>
              <a:t>us </a:t>
            </a:r>
            <a:endParaRPr lang="zh-CN" altLang="en-US" sz="1600" dirty="0"/>
          </a:p>
          <a:p>
            <a:r>
              <a:rPr lang="zh-CN" altLang="en-US" sz="1600" dirty="0"/>
              <a:t>cifar10_2 </a:t>
            </a:r>
            <a:r>
              <a:rPr lang="en-US" altLang="zh-CN" sz="1600" dirty="0"/>
              <a:t>: </a:t>
            </a:r>
            <a:r>
              <a:rPr lang="zh-CN" altLang="en-US" sz="1600" dirty="0"/>
              <a:t>max latency is:159235 </a:t>
            </a:r>
            <a:r>
              <a:rPr lang="en-US" altLang="zh-CN" sz="1600" dirty="0"/>
              <a:t>us</a:t>
            </a:r>
          </a:p>
          <a:p>
            <a:r>
              <a:rPr lang="en-US" altLang="zh-CN" sz="1600" b="1" dirty="0"/>
              <a:t>EDF:</a:t>
            </a:r>
          </a:p>
          <a:p>
            <a:r>
              <a:rPr lang="en-US" altLang="zh-CN" sz="1600" dirty="0"/>
              <a:t>cifar10_3 max latency is:14436 us </a:t>
            </a:r>
          </a:p>
          <a:p>
            <a:r>
              <a:rPr lang="en-US" altLang="zh-CN" sz="1600" dirty="0"/>
              <a:t>cifar10_4 max latency is:39674 us </a:t>
            </a:r>
          </a:p>
          <a:p>
            <a:r>
              <a:rPr lang="en-US" altLang="zh-CN" sz="1600" dirty="0"/>
              <a:t>cifar10_1 max latency is:70873 us</a:t>
            </a:r>
          </a:p>
          <a:p>
            <a:r>
              <a:rPr lang="en-US" altLang="zh-CN" sz="1600" dirty="0"/>
              <a:t>cifar10_2 max latency is:161617 us</a:t>
            </a:r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28EE6FF-C8FC-4189-8EFB-575756EA6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4" y="1217870"/>
            <a:ext cx="3907674" cy="91661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83488CD-A658-4A82-99EA-C2AAA7C50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745" y="403830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1C38E28-5306-472D-B5FE-A5F48AE1B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970" y="333153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C54E5A43-3B8A-4E8B-A106-9CB38CF66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745" y="3493710"/>
            <a:ext cx="3846619" cy="278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0F2BE84-D24C-4739-B17C-72D3905B1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394" y="3576288"/>
            <a:ext cx="376237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803C772-FBD0-486B-9FD7-C3E4E085EE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854" y="5868273"/>
            <a:ext cx="2885369" cy="78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010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SRSF(c=20)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9161C48-E194-4C03-8712-CE37B2774D4A}"/>
              </a:ext>
            </a:extLst>
          </p:cNvPr>
          <p:cNvSpPr txBox="1"/>
          <p:nvPr/>
        </p:nvSpPr>
        <p:spPr>
          <a:xfrm>
            <a:off x="237731" y="3429000"/>
            <a:ext cx="415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For light workload, all requests meet their deadline, it seems SRSF has a shorter tail latency then EDF, but don’t know if this is randomness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5086DCA-4CF6-4164-8D56-BA252B41C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545" y="1877827"/>
            <a:ext cx="3344979" cy="770657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CA36C22-F173-46CD-AE97-1062EEA32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88" y="362191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2B4D5D9-2B55-4231-872A-7C924B592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88" y="3697058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4F020E48-D9E4-47DD-963F-794C8C560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13" y="362191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8F91E371-F337-40D1-8DAD-A137233A8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13" y="3681491"/>
            <a:ext cx="376237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D82FD74-90F2-4C2A-8BB3-429AA7E429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150" y="5200670"/>
            <a:ext cx="2902927" cy="7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06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SRSF(C=28)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90984DF-C0AA-48E5-AC6C-97196D87556E}"/>
              </a:ext>
            </a:extLst>
          </p:cNvPr>
          <p:cNvSpPr txBox="1"/>
          <p:nvPr/>
        </p:nvSpPr>
        <p:spPr>
          <a:xfrm>
            <a:off x="312533" y="4781151"/>
            <a:ext cx="47963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For light workload, SRSF has a shorter tail latency then EDF with 5k, 40k and 105k requests, but longer tail latency than EDF with 305k requests, but don’t know if this is randomness.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FBACD5F-478D-46C6-9FCE-D8CC928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33" y="2248968"/>
            <a:ext cx="4384727" cy="99603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1D7AB63-19F9-422A-B495-81B7D880D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33" y="1117684"/>
            <a:ext cx="5173867" cy="790151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AC131DF5-BBDD-4920-A96B-802F79359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944" y="377468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554FCB6A-0638-4BCB-A103-E6225D94F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169" y="377468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93B020A6-32F6-44D8-945D-A14CABE0E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944" y="3803734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ECF027FF-2590-445F-A809-FB8F213CA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218" y="3803734"/>
            <a:ext cx="376237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62F1CAD-8D04-4520-B54D-B0CE33E5DA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533" y="3549213"/>
            <a:ext cx="3321870" cy="92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070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SRSF(C=40)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182A4B9-82EC-4DB7-9594-2A1EA8638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99" y="1370831"/>
            <a:ext cx="4515235" cy="68585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83A6389-DE96-4FFC-B251-45C40AC40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99" y="2567264"/>
            <a:ext cx="3868240" cy="86173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9A26AAC-24A4-4D0D-9A7F-5FB0C6B4A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534" y="4677438"/>
            <a:ext cx="3305878" cy="941674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C4D7E68C-B2E0-4A91-A183-F79AD31F4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099" y="159204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A205F220-29A2-453C-9B9F-C8A2E5B8A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1990" y="204924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A6201F69-568F-43AC-90D1-E3C3A85E9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450" y="3399714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21C5223C-F0C9-4DE6-93CB-76FFC1AA3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1990" y="3458286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074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SRSF(C=60)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74061F0-0800-4F7A-A43C-E377D6B37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33" y="1370831"/>
            <a:ext cx="4115081" cy="60996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AD1BC8A-8506-476B-AE59-2C7956E8F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33" y="2558642"/>
            <a:ext cx="3261298" cy="74771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DBF8A32-541A-48B5-9921-ABA5413DB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533" y="4734398"/>
            <a:ext cx="2880800" cy="792002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48072543-1F2D-4CC7-BD08-1BD8496BF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273" y="620304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FBCD2524-4D5B-4A46-A9A4-EA9F3DEA6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769" y="620304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181D5E3A-7D87-4D51-9D10-CDCC37501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273" y="3787374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8C83AECD-170A-40D1-9439-7952C676C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698" y="3787374"/>
            <a:ext cx="37814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175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SRSF(C=60)</a:t>
            </a:r>
            <a:endParaRPr lang="zh-CN" altLang="en-US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C925E55-1360-4F9E-A0D2-060604C7A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989" y="584725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622AB390-D555-45D7-8B3B-654018C9D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559179"/>
            <a:ext cx="37528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145C512A-09BD-4088-A829-B5683CE77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418" y="3583208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>
            <a:extLst>
              <a:ext uri="{FF2B5EF4-FFF2-40B4-BE49-F238E27FC236}">
                <a16:creationId xmlns:a16="http://schemas.microsoft.com/office/drawing/2014/main" id="{5F46BFAE-41F7-4984-BC14-8FD297091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08" y="3663863"/>
            <a:ext cx="37433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A153206-76A5-4EEC-8F5B-07BC7F9E94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46" y="1700133"/>
            <a:ext cx="5067430" cy="218557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BE52D4EA-3B7C-462B-BC6E-AAF764E780A1}"/>
              </a:ext>
            </a:extLst>
          </p:cNvPr>
          <p:cNvSpPr txBox="1"/>
          <p:nvPr/>
        </p:nvSpPr>
        <p:spPr>
          <a:xfrm>
            <a:off x="1094533" y="1174537"/>
            <a:ext cx="3363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Delays Distribution</a:t>
            </a:r>
            <a:endParaRPr lang="zh-CN" altLang="en-US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6F6085A-903E-4242-B7B5-5BFA581F42B9}"/>
              </a:ext>
            </a:extLst>
          </p:cNvPr>
          <p:cNvSpPr txBox="1"/>
          <p:nvPr/>
        </p:nvSpPr>
        <p:spPr>
          <a:xfrm>
            <a:off x="88046" y="3885704"/>
            <a:ext cx="512954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SRSF:</a:t>
            </a:r>
          </a:p>
          <a:p>
            <a:r>
              <a:rPr lang="en-US" altLang="zh-CN" dirty="0"/>
              <a:t>function: 5k  99% p delays: 229</a:t>
            </a:r>
          </a:p>
          <a:p>
            <a:r>
              <a:rPr lang="en-US" altLang="zh-CN" dirty="0"/>
              <a:t>function: 40k  99% p delays: 228</a:t>
            </a:r>
          </a:p>
          <a:p>
            <a:r>
              <a:rPr lang="en-US" altLang="zh-CN" dirty="0"/>
              <a:t>function: 105k  99% p delays: 245</a:t>
            </a:r>
          </a:p>
          <a:p>
            <a:r>
              <a:rPr lang="en-US" altLang="zh-CN" dirty="0"/>
              <a:t>function: 305k  99% p delays: 281</a:t>
            </a:r>
          </a:p>
          <a:p>
            <a:r>
              <a:rPr lang="en-US" altLang="zh-CN" b="1" dirty="0"/>
              <a:t>EDF:</a:t>
            </a:r>
          </a:p>
          <a:p>
            <a:r>
              <a:rPr lang="en-US" altLang="zh-CN" dirty="0"/>
              <a:t>function: 5k  99% p delays: 79</a:t>
            </a:r>
          </a:p>
          <a:p>
            <a:r>
              <a:rPr lang="en-US" altLang="zh-CN" dirty="0"/>
              <a:t>function: 40k  99% p delays: 87</a:t>
            </a:r>
          </a:p>
          <a:p>
            <a:r>
              <a:rPr lang="en-US" altLang="zh-CN" dirty="0"/>
              <a:t>function: 105k  99% p delays: 80</a:t>
            </a:r>
          </a:p>
          <a:p>
            <a:r>
              <a:rPr lang="en-US" altLang="zh-CN" dirty="0"/>
              <a:t>function: 305k  99% p delays: 248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2136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SRSF(C=88)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A4FCD58-81E1-42C2-A7C1-FF70ADB08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8" y="1325767"/>
            <a:ext cx="4856812" cy="71124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23E0775-3A00-4023-9C07-68E7AEC99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78" y="2651330"/>
            <a:ext cx="3934766" cy="890348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68E38F72-B82E-476C-98DE-6A9ABD36E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590" y="360898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31CE524B-702B-41F6-9845-BE628F886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589" y="3639202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97F4DB46-4902-4442-98E9-09DE848E0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338366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E492F4A9-44F0-444D-87FD-67EEB5096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815" y="3639202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F504526-8930-421E-8FF2-4E00DF495F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78" y="3967619"/>
            <a:ext cx="3679351" cy="101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15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SRSF(C=88)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B09839B-FB72-4613-91F8-073E95C6E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66" y="1608759"/>
            <a:ext cx="4935255" cy="210427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641906A-FF0D-41D1-B748-BA5B21F46633}"/>
              </a:ext>
            </a:extLst>
          </p:cNvPr>
          <p:cNvSpPr txBox="1"/>
          <p:nvPr/>
        </p:nvSpPr>
        <p:spPr>
          <a:xfrm>
            <a:off x="1205187" y="1110043"/>
            <a:ext cx="3363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Lateness Distribution</a:t>
            </a:r>
            <a:endParaRPr lang="zh-CN" altLang="en-US" b="1" dirty="0"/>
          </a:p>
        </p:txBody>
      </p:sp>
      <p:pic>
        <p:nvPicPr>
          <p:cNvPr id="9226" name="Picture 10">
            <a:extLst>
              <a:ext uri="{FF2B5EF4-FFF2-40B4-BE49-F238E27FC236}">
                <a16:creationId xmlns:a16="http://schemas.microsoft.com/office/drawing/2014/main" id="{05AB5CAA-D208-42D4-B39A-E8C245981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937" y="216465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>
            <a:extLst>
              <a:ext uri="{FF2B5EF4-FFF2-40B4-BE49-F238E27FC236}">
                <a16:creationId xmlns:a16="http://schemas.microsoft.com/office/drawing/2014/main" id="{8DF212AC-853D-408B-9D6C-9D418B3A7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162" y="216465"/>
            <a:ext cx="37147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>
            <a:extLst>
              <a:ext uri="{FF2B5EF4-FFF2-40B4-BE49-F238E27FC236}">
                <a16:creationId xmlns:a16="http://schemas.microsoft.com/office/drawing/2014/main" id="{6E83DD61-C322-4C78-B913-92521CD04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687" y="3429000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>
            <a:extLst>
              <a:ext uri="{FF2B5EF4-FFF2-40B4-BE49-F238E27FC236}">
                <a16:creationId xmlns:a16="http://schemas.microsoft.com/office/drawing/2014/main" id="{1AC7C246-9692-4D15-9073-F021D3434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204" y="3429000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A8BBCC8-CB10-4078-B0E2-7B94D8BFD2CB}"/>
              </a:ext>
            </a:extLst>
          </p:cNvPr>
          <p:cNvSpPr txBox="1"/>
          <p:nvPr/>
        </p:nvSpPr>
        <p:spPr>
          <a:xfrm>
            <a:off x="165343" y="3842420"/>
            <a:ext cx="475459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SRSF:</a:t>
            </a:r>
          </a:p>
          <a:p>
            <a:r>
              <a:rPr lang="en-US" altLang="zh-CN" dirty="0"/>
              <a:t>function: 5k  99% p delays: 294</a:t>
            </a:r>
          </a:p>
          <a:p>
            <a:r>
              <a:rPr lang="en-US" altLang="zh-CN" dirty="0"/>
              <a:t>function: 40k  99% p delays: 335</a:t>
            </a:r>
          </a:p>
          <a:p>
            <a:r>
              <a:rPr lang="en-US" altLang="zh-CN" dirty="0"/>
              <a:t>function: 105k  99% p delays: 287</a:t>
            </a:r>
          </a:p>
          <a:p>
            <a:r>
              <a:rPr lang="en-US" altLang="zh-CN" dirty="0"/>
              <a:t>function: 305k  99% p delays: 1005</a:t>
            </a:r>
          </a:p>
          <a:p>
            <a:r>
              <a:rPr lang="en-US" altLang="zh-CN" b="1" dirty="0"/>
              <a:t>EDF:</a:t>
            </a:r>
          </a:p>
          <a:p>
            <a:r>
              <a:rPr lang="en-US" altLang="zh-CN" dirty="0"/>
              <a:t>function: 5k  99% p delays: 150</a:t>
            </a:r>
          </a:p>
          <a:p>
            <a:r>
              <a:rPr lang="en-US" altLang="zh-CN" dirty="0"/>
              <a:t>function: 40k  99% p delays: 170</a:t>
            </a:r>
          </a:p>
          <a:p>
            <a:r>
              <a:rPr lang="en-US" altLang="zh-CN" dirty="0"/>
              <a:t>function: 105k  99% p delays: 170</a:t>
            </a:r>
          </a:p>
          <a:p>
            <a:r>
              <a:rPr lang="en-US" altLang="zh-CN" dirty="0"/>
              <a:t>function: 305k  99% p delays: 286</a:t>
            </a:r>
          </a:p>
          <a:p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10013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3" y="45268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SRSF(C=120)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CE9CE5D-D638-4EC2-B4C9-CD652F993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7" y="1621275"/>
            <a:ext cx="5463693" cy="85298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045B20E-9CA9-4256-B09A-D06293391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2" y="2852263"/>
            <a:ext cx="4695667" cy="102934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701EFBB-C602-4133-A917-6C079B9A4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56" y="4132053"/>
            <a:ext cx="3466071" cy="913782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D753EC79-63F7-489C-8BB4-485DFCDF0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186" y="415882"/>
            <a:ext cx="37909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58B2496F-1132-47D7-A799-E23AA6C7F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631" y="433344"/>
            <a:ext cx="37338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F0C6642E-F533-4EC4-AAAD-BCA2E64D6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279" y="3507470"/>
            <a:ext cx="37814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E2C0E343-C836-4727-89EE-6DD220A3A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915" y="3507470"/>
            <a:ext cx="37528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91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" y="1"/>
            <a:ext cx="5386809" cy="1114816"/>
          </a:xfrm>
        </p:spPr>
        <p:txBody>
          <a:bodyPr/>
          <a:lstStyle/>
          <a:p>
            <a:r>
              <a:rPr lang="en-US" altLang="zh-CN" dirty="0"/>
              <a:t>EDF vs SRSF(C=120)</a:t>
            </a:r>
            <a:endParaRPr lang="zh-CN" altLang="en-US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AB5FE308-6312-4D02-BCF6-DDFB09B53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242" y="742950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B374E6C2-3B74-4D74-8317-5600620E6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116" y="708049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977294A5-6775-4298-B562-3906EFAF7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115" y="3975916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>
            <a:extLst>
              <a:ext uri="{FF2B5EF4-FFF2-40B4-BE49-F238E27FC236}">
                <a16:creationId xmlns:a16="http://schemas.microsoft.com/office/drawing/2014/main" id="{46DFB6CE-3797-49F0-8346-B0C2BD339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242" y="3975916"/>
            <a:ext cx="37433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988A408-906B-4D9B-83CB-17BB96FC48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736" y="1382065"/>
            <a:ext cx="4763667" cy="2047648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7D0B5644-6DB3-452E-A019-E04FA1924A88}"/>
              </a:ext>
            </a:extLst>
          </p:cNvPr>
          <p:cNvSpPr txBox="1"/>
          <p:nvPr/>
        </p:nvSpPr>
        <p:spPr>
          <a:xfrm>
            <a:off x="1013990" y="954613"/>
            <a:ext cx="3363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Delays Distribution</a:t>
            </a:r>
            <a:endParaRPr lang="zh-CN" altLang="en-US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8BEC40A-99D6-4A1A-8833-3E0BAF3BDE8C}"/>
              </a:ext>
            </a:extLst>
          </p:cNvPr>
          <p:cNvSpPr txBox="1"/>
          <p:nvPr/>
        </p:nvSpPr>
        <p:spPr>
          <a:xfrm>
            <a:off x="125736" y="3696961"/>
            <a:ext cx="621624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SRSF:</a:t>
            </a:r>
          </a:p>
          <a:p>
            <a:r>
              <a:rPr lang="zh-CN" altLang="en-US" dirty="0"/>
              <a:t>function: 5k  99% p delays: 437</a:t>
            </a:r>
            <a:endParaRPr lang="en-US" altLang="zh-CN" dirty="0"/>
          </a:p>
          <a:p>
            <a:r>
              <a:rPr lang="zh-CN" altLang="en-US" dirty="0"/>
              <a:t>function: 40k  99% p delays: 474</a:t>
            </a:r>
          </a:p>
          <a:p>
            <a:r>
              <a:rPr lang="zh-CN" altLang="en-US" dirty="0"/>
              <a:t>function: 105k  99% p delays: 513</a:t>
            </a:r>
          </a:p>
          <a:p>
            <a:r>
              <a:rPr lang="zh-CN" altLang="en-US" dirty="0"/>
              <a:t>function: 305k  99% p delays: 575</a:t>
            </a:r>
            <a:endParaRPr lang="en-US" altLang="zh-CN" dirty="0"/>
          </a:p>
          <a:p>
            <a:r>
              <a:rPr lang="en-US" altLang="zh-CN" b="1" dirty="0"/>
              <a:t>EDF:</a:t>
            </a:r>
          </a:p>
          <a:p>
            <a:r>
              <a:rPr lang="en-US" altLang="zh-CN" dirty="0"/>
              <a:t>function: 5k  99% p delays: 172</a:t>
            </a:r>
          </a:p>
          <a:p>
            <a:r>
              <a:rPr lang="en-US" altLang="zh-CN" dirty="0"/>
              <a:t>function: 40k  99% p delays: 175</a:t>
            </a:r>
          </a:p>
          <a:p>
            <a:r>
              <a:rPr lang="en-US" altLang="zh-CN" dirty="0"/>
              <a:t>function: 105k  99% p delays: 201</a:t>
            </a:r>
          </a:p>
          <a:p>
            <a:r>
              <a:rPr lang="en-US" altLang="zh-CN" dirty="0"/>
              <a:t>function: 305k  99% p delays: 317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8060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880" y="0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SRSF(C=152)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B68C759-4E2C-4673-9895-359C27A87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90" y="1106487"/>
            <a:ext cx="4860716" cy="74077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EBE5DEA-7C6C-41BE-91CE-170C61B36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90" y="1940271"/>
            <a:ext cx="3700528" cy="82942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3397084-A497-4140-A58D-263660C8D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16" y="3893198"/>
            <a:ext cx="4894464" cy="72700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96C0B2A-8F2D-4AF5-A5F3-FD50FB9FFD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616" y="4707579"/>
            <a:ext cx="4256638" cy="95407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B5FA826-4D91-480C-BAB2-FDC3B25ED8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616" y="2862707"/>
            <a:ext cx="2947121" cy="829429"/>
          </a:xfrm>
          <a:prstGeom prst="rect">
            <a:avLst/>
          </a:prstGeom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AA39675C-DA7C-4BB4-A3B7-214331F33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780" y="176657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7E393801-B1F0-45A5-90BF-5268933FC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780" y="3065463"/>
            <a:ext cx="37814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E2822AB0-7B9C-4235-A42A-791C0C6F7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3065463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FB07ED18-C88B-4DB9-9556-942E17F07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256" y="132158"/>
            <a:ext cx="380047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97F0855-48C2-40DA-B508-A83F4D1D127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4490" y="5751514"/>
            <a:ext cx="3088688" cy="84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28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880" y="0"/>
            <a:ext cx="7181676" cy="1325563"/>
          </a:xfrm>
        </p:spPr>
        <p:txBody>
          <a:bodyPr/>
          <a:lstStyle/>
          <a:p>
            <a:r>
              <a:rPr lang="en-US" altLang="zh-CN" dirty="0"/>
              <a:t>EDF vs SRSF(C=152)</a:t>
            </a:r>
            <a:endParaRPr lang="zh-CN" altLang="en-US" dirty="0"/>
          </a:p>
        </p:txBody>
      </p:sp>
      <p:pic>
        <p:nvPicPr>
          <p:cNvPr id="12294" name="Picture 6">
            <a:extLst>
              <a:ext uri="{FF2B5EF4-FFF2-40B4-BE49-F238E27FC236}">
                <a16:creationId xmlns:a16="http://schemas.microsoft.com/office/drawing/2014/main" id="{27F9699E-E240-4163-921D-CA6B2284E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481" y="269701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>
            <a:extLst>
              <a:ext uri="{FF2B5EF4-FFF2-40B4-BE49-F238E27FC236}">
                <a16:creationId xmlns:a16="http://schemas.microsoft.com/office/drawing/2014/main" id="{75449130-0ABD-4F54-8ED4-B8F1281E2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706" y="269701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>
            <a:extLst>
              <a:ext uri="{FF2B5EF4-FFF2-40B4-BE49-F238E27FC236}">
                <a16:creationId xmlns:a16="http://schemas.microsoft.com/office/drawing/2014/main" id="{DF6CC8F1-9E80-423F-9F54-B75A9FB3E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3498012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>
            <a:extLst>
              <a:ext uri="{FF2B5EF4-FFF2-40B4-BE49-F238E27FC236}">
                <a16:creationId xmlns:a16="http://schemas.microsoft.com/office/drawing/2014/main" id="{B2959574-E28D-456A-80A4-D5394B11B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490" y="3498012"/>
            <a:ext cx="37052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DED0A23-693E-46C9-B78D-03D0C50A3D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706" y="1612726"/>
            <a:ext cx="5265083" cy="226318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6900418A-63F2-4803-980C-22D9583F559C}"/>
              </a:ext>
            </a:extLst>
          </p:cNvPr>
          <p:cNvSpPr txBox="1"/>
          <p:nvPr/>
        </p:nvSpPr>
        <p:spPr>
          <a:xfrm>
            <a:off x="1064256" y="1140897"/>
            <a:ext cx="3363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Delays Distribution</a:t>
            </a:r>
            <a:endParaRPr lang="zh-CN" altLang="en-US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4B48287-0368-4CDC-9311-44DBFB191B35}"/>
              </a:ext>
            </a:extLst>
          </p:cNvPr>
          <p:cNvSpPr txBox="1"/>
          <p:nvPr/>
        </p:nvSpPr>
        <p:spPr>
          <a:xfrm>
            <a:off x="113706" y="3852760"/>
            <a:ext cx="435449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SRSF:</a:t>
            </a:r>
          </a:p>
          <a:p>
            <a:r>
              <a:rPr lang="zh-CN" altLang="en-US" dirty="0"/>
              <a:t>function: 5k  99% p delays: 587</a:t>
            </a:r>
          </a:p>
          <a:p>
            <a:r>
              <a:rPr lang="zh-CN" altLang="en-US" dirty="0"/>
              <a:t>function: 40k  99% p delays: 613</a:t>
            </a:r>
          </a:p>
          <a:p>
            <a:r>
              <a:rPr lang="zh-CN" altLang="en-US" dirty="0"/>
              <a:t>function: 105k  99% p delays: 650</a:t>
            </a:r>
          </a:p>
          <a:p>
            <a:r>
              <a:rPr lang="zh-CN" altLang="en-US" dirty="0"/>
              <a:t>function: 305k  99% p delays: 799</a:t>
            </a:r>
            <a:endParaRPr lang="en-US" altLang="zh-CN" dirty="0"/>
          </a:p>
          <a:p>
            <a:r>
              <a:rPr lang="en-US" altLang="zh-CN" b="1" dirty="0"/>
              <a:t>EDF:</a:t>
            </a:r>
          </a:p>
          <a:p>
            <a:r>
              <a:rPr lang="en-US" altLang="zh-CN" dirty="0"/>
              <a:t>function: 5k  99% p delays: 175</a:t>
            </a:r>
          </a:p>
          <a:p>
            <a:r>
              <a:rPr lang="en-US" altLang="zh-CN" dirty="0"/>
              <a:t>function: 40k  99% p delays: 206</a:t>
            </a:r>
          </a:p>
          <a:p>
            <a:r>
              <a:rPr lang="en-US" altLang="zh-CN" dirty="0"/>
              <a:t>function: 105k  99% p delays: 237</a:t>
            </a:r>
          </a:p>
          <a:p>
            <a:r>
              <a:rPr lang="en-US" altLang="zh-CN" dirty="0"/>
              <a:t>function: 305k  99% p delays: 340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2199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88282-68A0-43E7-9B95-A27CEB0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7931"/>
            <a:ext cx="7181676" cy="654341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Requests Distribution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F456CCE-3F54-40DF-A697-4DA8DB963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94" y="909658"/>
            <a:ext cx="2716976" cy="281030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D863508-C993-4CA8-834B-A3DA620C9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304" y="785062"/>
            <a:ext cx="2750520" cy="296048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ACF9804-55EB-472E-9854-8DE668C031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293" y="3745545"/>
            <a:ext cx="2716977" cy="287312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1BA199E-1EA5-4CF5-831A-7043C9D7D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6072" y="3719965"/>
            <a:ext cx="2747752" cy="2873125"/>
          </a:xfrm>
          <a:prstGeom prst="rect">
            <a:avLst/>
          </a:prstGeom>
        </p:spPr>
      </p:pic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50369BF5-1833-4664-9D37-AD714DFC7F33}"/>
              </a:ext>
            </a:extLst>
          </p:cNvPr>
          <p:cNvSpPr/>
          <p:nvPr/>
        </p:nvSpPr>
        <p:spPr>
          <a:xfrm>
            <a:off x="5511567" y="5545123"/>
            <a:ext cx="3137483" cy="1194946"/>
          </a:xfrm>
          <a:prstGeom prst="round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010A7799-3D33-4631-BC92-795EB4956C25}"/>
              </a:ext>
            </a:extLst>
          </p:cNvPr>
          <p:cNvSpPr/>
          <p:nvPr/>
        </p:nvSpPr>
        <p:spPr>
          <a:xfrm>
            <a:off x="1206787" y="2736114"/>
            <a:ext cx="3137483" cy="1194946"/>
          </a:xfrm>
          <a:prstGeom prst="round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37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1DB822-463F-4E76-ABE1-E1C818492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485" y="2766218"/>
            <a:ext cx="6852781" cy="1325563"/>
          </a:xfrm>
        </p:spPr>
        <p:txBody>
          <a:bodyPr/>
          <a:lstStyle/>
          <a:p>
            <a:r>
              <a:rPr lang="en-US" altLang="zh-CN" dirty="0"/>
              <a:t>Sledge Meeting 11/2/2021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9709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28E6B-97D8-4D60-B8DC-E43FA8D62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Execution Time With Single Function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EFB48DF-E68A-4A1A-81F7-28D419006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958" y="2865789"/>
            <a:ext cx="9346200" cy="36270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36A0CB5-CA77-4AAB-AA1D-51B9CBEE7E2D}"/>
              </a:ext>
            </a:extLst>
          </p:cNvPr>
          <p:cNvSpPr txBox="1"/>
          <p:nvPr/>
        </p:nvSpPr>
        <p:spPr>
          <a:xfrm>
            <a:off x="1315233" y="1296129"/>
            <a:ext cx="75267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000" dirty="0"/>
              <a:t>System has 32 CPU cores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000" dirty="0"/>
              <a:t>CPU 0 is “idle” for OS processes, CPU 1 is for Sledge main thread and listening thread.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000" dirty="0"/>
              <a:t>CPU=28 means start 28 worker threads and let 2 </a:t>
            </a:r>
            <a:r>
              <a:rPr lang="en-US" altLang="zh-CN" sz="2000" dirty="0" err="1"/>
              <a:t>cpu</a:t>
            </a:r>
            <a:r>
              <a:rPr lang="en-US" altLang="zh-CN" sz="2000" dirty="0"/>
              <a:t> cores “idle”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58643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28E6B-97D8-4D60-B8DC-E43FA8D62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Execution Time With Single Function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36A0CB5-CA77-4AAB-AA1D-51B9CBEE7E2D}"/>
              </a:ext>
            </a:extLst>
          </p:cNvPr>
          <p:cNvSpPr txBox="1"/>
          <p:nvPr/>
        </p:nvSpPr>
        <p:spPr>
          <a:xfrm>
            <a:off x="1315233" y="1296129"/>
            <a:ext cx="75267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000" dirty="0"/>
              <a:t>System has 32 CPU cores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000" dirty="0"/>
              <a:t>CPU 0 is “idle” for OS processes, CPU 1 is for Sledge main thread and listening thread.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000" dirty="0"/>
              <a:t>CPU=28 means start 28 worker threads and let 2 </a:t>
            </a:r>
            <a:r>
              <a:rPr lang="en-US" altLang="zh-CN" sz="2000" dirty="0" err="1"/>
              <a:t>cpu</a:t>
            </a:r>
            <a:r>
              <a:rPr lang="en-US" altLang="zh-CN" sz="2000" dirty="0"/>
              <a:t> cores “idle”</a:t>
            </a:r>
            <a:endParaRPr lang="zh-CN" altLang="en-US" sz="20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CD0337E-F7FC-4F3B-9F42-AB65CD9AB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111" y="3115048"/>
            <a:ext cx="6225809" cy="163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060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1E7882-A90F-49FD-B41C-0D3E8A0FA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728" y="365125"/>
            <a:ext cx="10842072" cy="1325563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Single Function Execution Time(from a decision of running a sandbox has been made to the http response been sent out)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6061B0-3F77-4C06-9C0E-7DC0664E1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308" y="2270242"/>
            <a:ext cx="10515600" cy="43513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Non-blocking read data from network (if blocked, blocking time will be subtracted from execution time)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Calling two </a:t>
            </a:r>
            <a:r>
              <a:rPr lang="en-US" altLang="zh-CN" dirty="0" err="1"/>
              <a:t>wasm</a:t>
            </a:r>
            <a:r>
              <a:rPr lang="en-US" altLang="zh-CN" dirty="0"/>
              <a:t> </a:t>
            </a:r>
            <a:r>
              <a:rPr lang="en-US" altLang="zh-CN" dirty="0" err="1"/>
              <a:t>apis</a:t>
            </a:r>
            <a:r>
              <a:rPr lang="en-US" altLang="zh-CN" dirty="0"/>
              <a:t> (</a:t>
            </a:r>
            <a:r>
              <a:rPr lang="en-US" altLang="zh-CN" b="1" dirty="0" err="1"/>
              <a:t>populate_globals</a:t>
            </a:r>
            <a:r>
              <a:rPr lang="en-US" altLang="zh-CN" b="1" dirty="0"/>
              <a:t> </a:t>
            </a:r>
            <a:r>
              <a:rPr lang="en-US" altLang="zh-CN" dirty="0"/>
              <a:t>and </a:t>
            </a:r>
            <a:r>
              <a:rPr lang="en-US" altLang="zh-CN" b="1" dirty="0" err="1"/>
              <a:t>populate_memory</a:t>
            </a:r>
            <a:r>
              <a:rPr lang="en-US" altLang="zh-CN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Execute function code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Non-blocking write data to the client( if blocked, blocking time will be subtracted from execution time)</a:t>
            </a:r>
          </a:p>
          <a:p>
            <a:pPr marL="0" indent="0">
              <a:buNone/>
            </a:pPr>
            <a:r>
              <a:rPr lang="en-US" altLang="zh-CN" dirty="0"/>
              <a:t>If preemption happened in 3 (couldn’t be in 1,2,4 because these steps are </a:t>
            </a:r>
            <a:r>
              <a:rPr lang="en-US" altLang="zh-CN" dirty="0" err="1"/>
              <a:t>nonpreemptible</a:t>
            </a:r>
            <a:r>
              <a:rPr lang="en-US" altLang="zh-CN" dirty="0"/>
              <a:t>), preemption time will be subtracted from execution time)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638228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110C0E-8441-4C3D-838E-DBD3A848C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Execution Time Breakdown(30 Worker threads, concurrency 1 and 40)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DC25D6B-53CC-4432-8F54-B11D2787D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656" y="2946670"/>
            <a:ext cx="9273179" cy="96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80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CA05CD-4CB7-4D3D-8104-D690DEB10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925"/>
            <a:ext cx="10515600" cy="1325563"/>
          </a:xfrm>
        </p:spPr>
        <p:txBody>
          <a:bodyPr/>
          <a:lstStyle/>
          <a:p>
            <a:r>
              <a:rPr lang="en-US" altLang="zh-CN" dirty="0"/>
              <a:t>Linux Total threads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9372013-82DE-4349-BE5E-D4A660BEA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646" y="1089306"/>
            <a:ext cx="9045724" cy="185944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54EB42B-E93D-47F9-8276-083895B943B7}"/>
              </a:ext>
            </a:extLst>
          </p:cNvPr>
          <p:cNvSpPr txBox="1"/>
          <p:nvPr/>
        </p:nvSpPr>
        <p:spPr>
          <a:xfrm>
            <a:off x="838200" y="3314491"/>
            <a:ext cx="99157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CPU time slice is expired – threads context switch (might not be the main contribution to the overhead)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System call(mode switch overhead)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More requests will have more system calls (read/write) and more mode switches overhead.(flush cache? More Cache miss)</a:t>
            </a:r>
          </a:p>
          <a:p>
            <a:pPr lvl="1"/>
            <a:r>
              <a:rPr lang="en-US" altLang="zh-CN" dirty="0"/>
              <a:t>     C1: 4252 , C40: 61222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Direct and indirect overhead: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Direct: Context switch – save registers, TLB, page table for the current thread and restore registers, page table and TLB for the next thread.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Indirect: When context switch, cause cache miss.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B3C3A60-213D-4430-B5CB-DBB90288F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646" y="3059199"/>
            <a:ext cx="2926334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802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60A193-6B1B-438E-96E2-C71DDBC33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310" y="332274"/>
            <a:ext cx="8121242" cy="314383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C=40 run 60 seconds: </a:t>
            </a:r>
            <a:r>
              <a:rPr lang="en-US" altLang="zh-CN" b="1" dirty="0"/>
              <a:t>Context switch</a:t>
            </a:r>
            <a:endParaRPr lang="zh-CN" altLang="en-US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18EE6AF-4866-43AA-AD0A-77CF752B4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09" y="772803"/>
            <a:ext cx="6668225" cy="27055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5862742-CD58-48B4-9DB0-0E6F2E8C4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09" y="4080904"/>
            <a:ext cx="6515318" cy="270558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DE010347-C2E0-42B9-8BEB-C5A41C813680}"/>
              </a:ext>
            </a:extLst>
          </p:cNvPr>
          <p:cNvSpPr txBox="1"/>
          <p:nvPr/>
        </p:nvSpPr>
        <p:spPr>
          <a:xfrm>
            <a:off x="847746" y="3456399"/>
            <a:ext cx="82291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C=1 run 60 seconds: </a:t>
            </a:r>
            <a:r>
              <a:rPr lang="en-US" altLang="zh-CN" sz="4000" b="1" dirty="0"/>
              <a:t>Context switch</a:t>
            </a:r>
            <a:endParaRPr lang="zh-CN" altLang="en-US" sz="4000" b="1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66E6E7F-492E-4D54-B198-3156C27AC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7362" y="5068217"/>
            <a:ext cx="4281329" cy="73095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B37A87F-147B-4E76-94A8-5E667538D9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4862" y="1632822"/>
            <a:ext cx="4385747" cy="73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982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60A193-6B1B-438E-96E2-C71DDBC33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05881" cy="314383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C=40 run 60 seconds: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18EE6AF-4866-43AA-AD0A-77CF752B4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09" y="772803"/>
            <a:ext cx="6668225" cy="27055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5862742-CD58-48B4-9DB0-0E6F2E8C4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09" y="4080904"/>
            <a:ext cx="6515318" cy="270558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DE010347-C2E0-42B9-8BEB-C5A41C813680}"/>
              </a:ext>
            </a:extLst>
          </p:cNvPr>
          <p:cNvSpPr txBox="1"/>
          <p:nvPr/>
        </p:nvSpPr>
        <p:spPr>
          <a:xfrm>
            <a:off x="847747" y="3456399"/>
            <a:ext cx="60946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C=1 run 60 seconds:</a:t>
            </a:r>
            <a:endParaRPr lang="zh-CN" altLang="en-US" sz="40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1314A87-ECC2-4406-9BFF-D1E5C6239AED}"/>
              </a:ext>
            </a:extLst>
          </p:cNvPr>
          <p:cNvSpPr txBox="1"/>
          <p:nvPr/>
        </p:nvSpPr>
        <p:spPr>
          <a:xfrm>
            <a:off x="5764863" y="145840"/>
            <a:ext cx="30133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Page fault</a:t>
            </a:r>
            <a:endParaRPr lang="zh-CN" altLang="en-US" sz="4000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4871045-EC8D-4E55-99B9-E219F6C3A26C}"/>
              </a:ext>
            </a:extLst>
          </p:cNvPr>
          <p:cNvSpPr txBox="1"/>
          <p:nvPr/>
        </p:nvSpPr>
        <p:spPr>
          <a:xfrm>
            <a:off x="5611956" y="3425703"/>
            <a:ext cx="30133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Page fault</a:t>
            </a:r>
            <a:endParaRPr lang="zh-CN" altLang="en-US" sz="4000" b="1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DF69E57-9890-4271-A2A8-02910F07E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7750" y="2125595"/>
            <a:ext cx="4512122" cy="79458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2794929-0428-4CCF-BA20-C4E90E5C52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1533" y="5492159"/>
            <a:ext cx="4502663" cy="79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543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60A193-6B1B-438E-96E2-C71DDBC33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05881" cy="314383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C=40 run 60 seconds: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E010347-C2E0-42B9-8BEB-C5A41C813680}"/>
              </a:ext>
            </a:extLst>
          </p:cNvPr>
          <p:cNvSpPr txBox="1"/>
          <p:nvPr/>
        </p:nvSpPr>
        <p:spPr>
          <a:xfrm>
            <a:off x="847747" y="3456399"/>
            <a:ext cx="60946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C=1 run 60 seconds:</a:t>
            </a:r>
            <a:endParaRPr lang="zh-CN" altLang="en-US" sz="40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1314A87-ECC2-4406-9BFF-D1E5C6239AED}"/>
              </a:ext>
            </a:extLst>
          </p:cNvPr>
          <p:cNvSpPr txBox="1"/>
          <p:nvPr/>
        </p:nvSpPr>
        <p:spPr>
          <a:xfrm>
            <a:off x="5764863" y="145840"/>
            <a:ext cx="30133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Cache miss</a:t>
            </a:r>
            <a:endParaRPr lang="zh-CN" altLang="en-US" sz="4000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4871045-EC8D-4E55-99B9-E219F6C3A26C}"/>
              </a:ext>
            </a:extLst>
          </p:cNvPr>
          <p:cNvSpPr txBox="1"/>
          <p:nvPr/>
        </p:nvSpPr>
        <p:spPr>
          <a:xfrm>
            <a:off x="5611956" y="3425703"/>
            <a:ext cx="30133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Cache miss</a:t>
            </a:r>
            <a:endParaRPr lang="zh-CN" altLang="en-US" sz="400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E511599-00E1-4A86-9108-CB922E379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87" y="4164285"/>
            <a:ext cx="10409822" cy="230906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64570E0-9F44-4787-96E6-812ECE8E0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7" y="898793"/>
            <a:ext cx="10356477" cy="23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240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60A193-6B1B-438E-96E2-C71DDBC33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05343" cy="314383"/>
          </a:xfrm>
        </p:spPr>
        <p:txBody>
          <a:bodyPr>
            <a:noAutofit/>
          </a:bodyPr>
          <a:lstStyle/>
          <a:p>
            <a:r>
              <a:rPr lang="en-US" altLang="zh-CN" sz="1400" dirty="0"/>
              <a:t>C=40</a:t>
            </a:r>
            <a:endParaRPr lang="zh-CN" altLang="en-US" sz="14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E010347-C2E0-42B9-8BEB-C5A41C813680}"/>
              </a:ext>
            </a:extLst>
          </p:cNvPr>
          <p:cNvSpPr txBox="1"/>
          <p:nvPr/>
        </p:nvSpPr>
        <p:spPr>
          <a:xfrm>
            <a:off x="8919489" y="236396"/>
            <a:ext cx="6368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/>
              <a:t>C=1</a:t>
            </a:r>
            <a:endParaRPr lang="zh-CN" altLang="en-US" sz="1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9249C0-3785-4A50-962A-45FA08E18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623" y="0"/>
            <a:ext cx="5035826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0AF244F-0F00-48DA-A448-E0D3F7662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5438" y="544173"/>
            <a:ext cx="6256562" cy="467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880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C9D337-730F-4417-BCC2-1600E7FA2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532" y="2680486"/>
            <a:ext cx="10515600" cy="1325563"/>
          </a:xfrm>
        </p:spPr>
        <p:txBody>
          <a:bodyPr/>
          <a:lstStyle/>
          <a:p>
            <a:pPr algn="ctr"/>
            <a:r>
              <a:rPr lang="en-US" altLang="zh-CN" dirty="0"/>
              <a:t>Sledge Meeting</a:t>
            </a:r>
            <a:br>
              <a:rPr lang="en-US" altLang="zh-CN" dirty="0"/>
            </a:br>
            <a:r>
              <a:rPr lang="en-US" altLang="zh-CN" dirty="0"/>
              <a:t>11/10/2021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47826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28E6B-97D8-4D60-B8DC-E43FA8D62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919604" cy="654341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Execution Time With Single Function(image resize)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6F2189D-616F-4C18-945B-DA08F96D7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494" y="575861"/>
            <a:ext cx="7201524" cy="387129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8777ED5-EDEB-4429-A1E2-730254AC6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4341"/>
            <a:ext cx="5936494" cy="217188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A53871B-32F0-4814-BE73-B7B80EF6D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49406"/>
            <a:ext cx="5890770" cy="21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0601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829A8DC2-9E7F-4F69-9995-88EA46A09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8519"/>
            <a:ext cx="10515600" cy="1325563"/>
          </a:xfrm>
        </p:spPr>
        <p:txBody>
          <a:bodyPr/>
          <a:lstStyle/>
          <a:p>
            <a:r>
              <a:rPr lang="en-US" altLang="zh-CN" dirty="0" err="1"/>
              <a:t>LoadTest</a:t>
            </a:r>
            <a:r>
              <a:rPr lang="en-US" altLang="zh-CN" dirty="0"/>
              <a:t>: Poisson Distribution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9766C73-5242-41A6-A5BB-0F3A52A9F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537" y="936234"/>
            <a:ext cx="8627280" cy="196795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D6F73E7-A485-41B0-B12D-95F3557F6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537" y="2944076"/>
            <a:ext cx="5502117" cy="204233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0408685-77BB-44CF-85AF-CA0EB7EF16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1932" y="2944076"/>
            <a:ext cx="5357324" cy="206519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0908717-C777-4D7A-AA6B-ED6C5842F8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5849" y="5026303"/>
            <a:ext cx="5395428" cy="192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940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829A8DC2-9E7F-4F69-9995-88EA46A09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53" y="-29159"/>
            <a:ext cx="10515600" cy="1325563"/>
          </a:xfrm>
        </p:spPr>
        <p:txBody>
          <a:bodyPr/>
          <a:lstStyle/>
          <a:p>
            <a:r>
              <a:rPr lang="en-US" altLang="zh-CN" dirty="0"/>
              <a:t>Calculate Sending Rate To Overload or Underload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1B9437C-A25E-4140-8E67-6650DBEEC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3" y="1465000"/>
            <a:ext cx="3451669" cy="528394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DD17143-88D3-4051-BA71-05D1245F8D65}"/>
              </a:ext>
            </a:extLst>
          </p:cNvPr>
          <p:cNvSpPr txBox="1"/>
          <p:nvPr/>
        </p:nvSpPr>
        <p:spPr>
          <a:xfrm>
            <a:off x="4596411" y="549732"/>
            <a:ext cx="695033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5k: 18346</a:t>
            </a:r>
          </a:p>
          <a:p>
            <a:r>
              <a:rPr lang="en-US" altLang="zh-CN" dirty="0"/>
              <a:t>40k: 42327</a:t>
            </a:r>
          </a:p>
          <a:p>
            <a:r>
              <a:rPr lang="en-US" altLang="zh-CN" dirty="0"/>
              <a:t>105k:61720</a:t>
            </a:r>
          </a:p>
          <a:p>
            <a:r>
              <a:rPr lang="en-US" altLang="zh-CN" dirty="0"/>
              <a:t>305k:144717</a:t>
            </a:r>
          </a:p>
          <a:p>
            <a:endParaRPr lang="en-US" altLang="zh-CN" dirty="0"/>
          </a:p>
          <a:p>
            <a:r>
              <a:rPr lang="en-US" altLang="zh-CN" dirty="0"/>
              <a:t>40k: 2.3 times of 5k</a:t>
            </a:r>
          </a:p>
          <a:p>
            <a:r>
              <a:rPr lang="en-US" altLang="zh-CN" dirty="0"/>
              <a:t>105k: 3.3 times of 5k</a:t>
            </a:r>
          </a:p>
          <a:p>
            <a:r>
              <a:rPr lang="en-US" altLang="zh-CN" dirty="0"/>
              <a:t>305k: 7.8 times of 5k</a:t>
            </a:r>
          </a:p>
          <a:p>
            <a:endParaRPr lang="en-US" altLang="zh-CN" dirty="0"/>
          </a:p>
          <a:p>
            <a:r>
              <a:rPr lang="en-US" altLang="zh-CN" dirty="0"/>
              <a:t>Total capacity for 5k in one </a:t>
            </a:r>
            <a:r>
              <a:rPr lang="en-US" altLang="zh-CN" dirty="0" err="1"/>
              <a:t>cpu</a:t>
            </a:r>
            <a:r>
              <a:rPr lang="en-US" altLang="zh-CN" dirty="0"/>
              <a:t> core = 1000/18 = 55 </a:t>
            </a:r>
            <a:r>
              <a:rPr lang="en-US" altLang="zh-CN" dirty="0" err="1"/>
              <a:t>rps</a:t>
            </a:r>
            <a:endParaRPr lang="en-US" altLang="zh-CN" dirty="0"/>
          </a:p>
          <a:p>
            <a:r>
              <a:rPr lang="en-US" altLang="zh-CN" dirty="0"/>
              <a:t>Total capacity for 5k in 30 </a:t>
            </a:r>
            <a:r>
              <a:rPr lang="en-US" altLang="zh-CN" dirty="0" err="1"/>
              <a:t>cpu</a:t>
            </a:r>
            <a:r>
              <a:rPr lang="en-US" altLang="zh-CN" dirty="0"/>
              <a:t> core = 55 </a:t>
            </a:r>
            <a:r>
              <a:rPr lang="en-US" altLang="zh-CN" dirty="0" err="1"/>
              <a:t>rps</a:t>
            </a:r>
            <a:r>
              <a:rPr lang="en-US" altLang="zh-CN" dirty="0"/>
              <a:t> * 30 = 1666 </a:t>
            </a:r>
            <a:r>
              <a:rPr lang="en-US" altLang="zh-CN" dirty="0" err="1"/>
              <a:t>rps</a:t>
            </a:r>
            <a:r>
              <a:rPr lang="en-US" altLang="zh-CN" dirty="0"/>
              <a:t> (60%, 65%, 70%, 75%, 80%)</a:t>
            </a:r>
          </a:p>
          <a:p>
            <a:endParaRPr lang="en-US" altLang="zh-CN" dirty="0"/>
          </a:p>
          <a:p>
            <a:r>
              <a:rPr lang="en-US" altLang="zh-CN" dirty="0"/>
              <a:t>4 </a:t>
            </a:r>
            <a:r>
              <a:rPr lang="en-US" altLang="zh-CN" dirty="0" err="1"/>
              <a:t>loadtest</a:t>
            </a:r>
            <a:r>
              <a:rPr lang="en-US" altLang="zh-CN" dirty="0"/>
              <a:t>, each one get 1666/4= 416 </a:t>
            </a:r>
            <a:r>
              <a:rPr lang="en-US" altLang="zh-CN" dirty="0" err="1"/>
              <a:t>rps</a:t>
            </a:r>
            <a:r>
              <a:rPr lang="en-US" altLang="zh-CN" dirty="0"/>
              <a:t> – 53.6%</a:t>
            </a:r>
          </a:p>
          <a:p>
            <a:r>
              <a:rPr lang="en-US" altLang="zh-CN" dirty="0"/>
              <a:t>For 40k, should be 416 </a:t>
            </a:r>
            <a:r>
              <a:rPr lang="en-US" altLang="zh-CN" dirty="0" err="1"/>
              <a:t>rps</a:t>
            </a:r>
            <a:r>
              <a:rPr lang="en-US" altLang="zh-CN" dirty="0"/>
              <a:t> / 2.3 = 181 </a:t>
            </a:r>
            <a:r>
              <a:rPr lang="en-US" altLang="zh-CN" dirty="0" err="1"/>
              <a:t>rps</a:t>
            </a:r>
            <a:r>
              <a:rPr lang="en-US" altLang="zh-CN" dirty="0"/>
              <a:t> – 23.3%</a:t>
            </a:r>
          </a:p>
          <a:p>
            <a:r>
              <a:rPr lang="en-US" altLang="zh-CN" dirty="0"/>
              <a:t>For 105k, should be 416 </a:t>
            </a:r>
            <a:r>
              <a:rPr lang="en-US" altLang="zh-CN" dirty="0" err="1"/>
              <a:t>rps</a:t>
            </a:r>
            <a:r>
              <a:rPr lang="en-US" altLang="zh-CN" dirty="0"/>
              <a:t> / 3.3 =  126 </a:t>
            </a:r>
            <a:r>
              <a:rPr lang="en-US" altLang="zh-CN" dirty="0" err="1"/>
              <a:t>rps</a:t>
            </a:r>
            <a:r>
              <a:rPr lang="en-US" altLang="zh-CN" dirty="0"/>
              <a:t> – 16.2%</a:t>
            </a:r>
          </a:p>
          <a:p>
            <a:r>
              <a:rPr lang="en-US" altLang="zh-CN" dirty="0"/>
              <a:t>For 305k, should be 416 </a:t>
            </a:r>
            <a:r>
              <a:rPr lang="en-US" altLang="zh-CN" dirty="0" err="1"/>
              <a:t>rps</a:t>
            </a:r>
            <a:r>
              <a:rPr lang="en-US" altLang="zh-CN" dirty="0"/>
              <a:t> / 7.8 = 53 </a:t>
            </a:r>
            <a:r>
              <a:rPr lang="en-US" altLang="zh-CN" dirty="0" err="1"/>
              <a:t>rps</a:t>
            </a:r>
            <a:r>
              <a:rPr lang="en-US" altLang="zh-CN" dirty="0"/>
              <a:t> – 6.8%</a:t>
            </a:r>
          </a:p>
          <a:p>
            <a:endParaRPr lang="en-US" altLang="zh-CN" dirty="0"/>
          </a:p>
          <a:p>
            <a:r>
              <a:rPr lang="en-US" altLang="zh-CN" dirty="0"/>
              <a:t>For 5k – 60%  - 527</a:t>
            </a:r>
          </a:p>
          <a:p>
            <a:r>
              <a:rPr lang="en-US" altLang="zh-CN" dirty="0"/>
              <a:t>For 40k - 25% - 220</a:t>
            </a:r>
          </a:p>
          <a:p>
            <a:r>
              <a:rPr lang="en-US" altLang="zh-CN" dirty="0"/>
              <a:t>For 105k - 10% - 88</a:t>
            </a:r>
          </a:p>
          <a:p>
            <a:r>
              <a:rPr lang="en-US" altLang="zh-CN" dirty="0"/>
              <a:t>For 305k– 5% - 44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31337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829A8DC2-9E7F-4F69-9995-88EA46A09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086" y="-81447"/>
            <a:ext cx="10515600" cy="1325563"/>
          </a:xfrm>
        </p:spPr>
        <p:txBody>
          <a:bodyPr/>
          <a:lstStyle/>
          <a:p>
            <a:r>
              <a:rPr lang="en-US" altLang="zh-CN" dirty="0"/>
              <a:t>Result is not stable(Mixed requests) – miss deadline rate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61C49F3-B5CF-4BEC-BB83-D2B19F954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671" y="1420259"/>
            <a:ext cx="6945706" cy="530549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EFCF291-EB03-4D81-8B39-8A49923B4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31" y="3172550"/>
            <a:ext cx="4492317" cy="156110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D99077B-EF93-421F-8F17-75CC5A319B7A}"/>
              </a:ext>
            </a:extLst>
          </p:cNvPr>
          <p:cNvSpPr txBox="1"/>
          <p:nvPr/>
        </p:nvSpPr>
        <p:spPr>
          <a:xfrm>
            <a:off x="1400961" y="2718249"/>
            <a:ext cx="1526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RPS Settings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C49F50F-5E0A-42DB-8968-B96B29019357}"/>
              </a:ext>
            </a:extLst>
          </p:cNvPr>
          <p:cNvSpPr txBox="1"/>
          <p:nvPr/>
        </p:nvSpPr>
        <p:spPr>
          <a:xfrm>
            <a:off x="7383709" y="874784"/>
            <a:ext cx="226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Miss deadline rate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93B700A-1078-4568-BA4A-21BDC2072E8B}"/>
              </a:ext>
            </a:extLst>
          </p:cNvPr>
          <p:cNvSpPr txBox="1"/>
          <p:nvPr/>
        </p:nvSpPr>
        <p:spPr>
          <a:xfrm>
            <a:off x="453006" y="5201174"/>
            <a:ext cx="36156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 </a:t>
            </a:r>
            <a:r>
              <a:rPr lang="en-US" altLang="zh-CN" dirty="0" err="1"/>
              <a:t>loadtest</a:t>
            </a:r>
            <a:r>
              <a:rPr lang="en-US" altLang="zh-CN" dirty="0"/>
              <a:t>, C =1, 401 RPS, 167 RPS,</a:t>
            </a:r>
          </a:p>
          <a:p>
            <a:endParaRPr lang="en-US" altLang="zh-CN" dirty="0"/>
          </a:p>
          <a:p>
            <a:r>
              <a:rPr lang="en-US" altLang="zh-CN" dirty="0"/>
              <a:t>401 * 120 = </a:t>
            </a:r>
          </a:p>
          <a:p>
            <a:r>
              <a:rPr lang="en-US" altLang="zh-CN" dirty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17020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829A8DC2-9E7F-4F69-9995-88EA46A09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086" y="-81447"/>
            <a:ext cx="10515600" cy="1325563"/>
          </a:xfrm>
        </p:spPr>
        <p:txBody>
          <a:bodyPr/>
          <a:lstStyle/>
          <a:p>
            <a:r>
              <a:rPr lang="en-US" altLang="zh-CN" dirty="0"/>
              <a:t>Result is not stable(single requests) – miss deadline rate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C49F50F-5E0A-42DB-8968-B96B29019357}"/>
              </a:ext>
            </a:extLst>
          </p:cNvPr>
          <p:cNvSpPr txBox="1"/>
          <p:nvPr/>
        </p:nvSpPr>
        <p:spPr>
          <a:xfrm>
            <a:off x="4502790" y="1567709"/>
            <a:ext cx="226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Miss deadline rate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FC155CB-C93F-41E2-81B1-3555013CA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323" y="2062876"/>
            <a:ext cx="3964378" cy="393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56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23490</TotalTime>
  <Words>1215</Words>
  <Application>Microsoft Office PowerPoint</Application>
  <PresentationFormat>宽屏</PresentationFormat>
  <Paragraphs>150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6" baseType="lpstr">
      <vt:lpstr>等线</vt:lpstr>
      <vt:lpstr>等线 Light</vt:lpstr>
      <vt:lpstr>Arial</vt:lpstr>
      <vt:lpstr>Office 主题​​</vt:lpstr>
      <vt:lpstr>Sledge Meeting 10/27/2021</vt:lpstr>
      <vt:lpstr>Single Request  - Single Function (img Resize)</vt:lpstr>
      <vt:lpstr>Mixed type of Requests(30 cpu cores)</vt:lpstr>
      <vt:lpstr>EDF vs SRSF(C=12)</vt:lpstr>
      <vt:lpstr>EDF vs SRSF(c=20)</vt:lpstr>
      <vt:lpstr>EDF vs SRSF(C=28)</vt:lpstr>
      <vt:lpstr>EDF vs SRSF(C=40)</vt:lpstr>
      <vt:lpstr>EDF vs SRSF(C=60)</vt:lpstr>
      <vt:lpstr>EDF vs SRSF(C=60)</vt:lpstr>
      <vt:lpstr>EDF vs SRSF(C=88)</vt:lpstr>
      <vt:lpstr>EDF vs SRSF(C=88)</vt:lpstr>
      <vt:lpstr>EDF vs SRSF(C=120)</vt:lpstr>
      <vt:lpstr>EDF vs SRSF(C=120)</vt:lpstr>
      <vt:lpstr>EDF vs SRSF(C=152)</vt:lpstr>
      <vt:lpstr>EDF vs SRSF(C=152)</vt:lpstr>
      <vt:lpstr>Requests Distribution</vt:lpstr>
      <vt:lpstr>Sledge Meeting 11/2/2021</vt:lpstr>
      <vt:lpstr>Execution Time With Single Function</vt:lpstr>
      <vt:lpstr>Execution Time With Single Function</vt:lpstr>
      <vt:lpstr>Single Function Execution Time(from a decision of running a sandbox has been made to the http response been sent out)</vt:lpstr>
      <vt:lpstr>Execution Time Breakdown(30 Worker threads, concurrency 1 and 40)</vt:lpstr>
      <vt:lpstr>Linux Total threads</vt:lpstr>
      <vt:lpstr>C=40 run 60 seconds: Context switch</vt:lpstr>
      <vt:lpstr>C=40 run 60 seconds:</vt:lpstr>
      <vt:lpstr>C=40 run 60 seconds:</vt:lpstr>
      <vt:lpstr>C=40</vt:lpstr>
      <vt:lpstr>Sledge Meeting 11/10/2021</vt:lpstr>
      <vt:lpstr>Execution Time With Single Function(image resize)</vt:lpstr>
      <vt:lpstr>LoadTest: Poisson Distribution</vt:lpstr>
      <vt:lpstr>Calculate Sending Rate To Overload or Underload</vt:lpstr>
      <vt:lpstr>Result is not stable(Mixed requests) – miss deadline rate</vt:lpstr>
      <vt:lpstr>Result is not stable(single requests) – miss deadline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Lyu, Xiaosu</dc:creator>
  <cp:lastModifiedBy>Lyu, Xiaosu</cp:lastModifiedBy>
  <cp:revision>126</cp:revision>
  <dcterms:created xsi:type="dcterms:W3CDTF">2021-10-26T18:40:18Z</dcterms:created>
  <dcterms:modified xsi:type="dcterms:W3CDTF">2021-11-12T19:31:59Z</dcterms:modified>
</cp:coreProperties>
</file>